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5.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027a000d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027a000d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027a000d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4027a000d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027a000d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027a000d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027a000d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027a000d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v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5.jpg"/><Relationship Id="rId5" Type="http://schemas.openxmlformats.org/officeDocument/2006/relationships/image" Target="../media/image13.jpg"/><Relationship Id="rId6" Type="http://schemas.openxmlformats.org/officeDocument/2006/relationships/image" Target="../media/image10.jpg"/><Relationship Id="rId7" Type="http://schemas.openxmlformats.org/officeDocument/2006/relationships/image" Target="../media/image16.jp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11.jpg"/><Relationship Id="rId6" Type="http://schemas.openxmlformats.org/officeDocument/2006/relationships/image" Target="../media/image3.jpg"/><Relationship Id="rId7"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4.jpg"/><Relationship Id="rId5" Type="http://schemas.openxmlformats.org/officeDocument/2006/relationships/image" Target="../media/image12.jpg"/><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E8155"/>
        </a:solidFill>
      </p:bgPr>
    </p:bg>
    <p:spTree>
      <p:nvGrpSpPr>
        <p:cNvPr id="53" name="Shape 53"/>
        <p:cNvGrpSpPr/>
        <p:nvPr/>
      </p:nvGrpSpPr>
      <p:grpSpPr>
        <a:xfrm>
          <a:off x="0" y="0"/>
          <a:ext cx="0" cy="0"/>
          <a:chOff x="0" y="0"/>
          <a:chExt cx="0" cy="0"/>
        </a:xfrm>
      </p:grpSpPr>
      <p:sp>
        <p:nvSpPr>
          <p:cNvPr id="54" name="Google Shape;54;p13"/>
          <p:cNvSpPr txBox="1"/>
          <p:nvPr/>
        </p:nvSpPr>
        <p:spPr>
          <a:xfrm>
            <a:off x="936163" y="1604250"/>
            <a:ext cx="7271700" cy="19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vi" sz="5000">
                <a:solidFill>
                  <a:srgbClr val="82583A"/>
                </a:solidFill>
                <a:latin typeface="Montserrat"/>
                <a:ea typeface="Montserrat"/>
                <a:cs typeface="Montserrat"/>
                <a:sym typeface="Montserrat"/>
              </a:rPr>
              <a:t>REFERENCE GUIDE</a:t>
            </a:r>
            <a:endParaRPr b="1" sz="5000">
              <a:solidFill>
                <a:srgbClr val="82583A"/>
              </a:solidFill>
              <a:latin typeface="Montserrat"/>
              <a:ea typeface="Montserrat"/>
              <a:cs typeface="Montserrat"/>
              <a:sym typeface="Montserrat"/>
            </a:endParaRPr>
          </a:p>
          <a:p>
            <a:pPr indent="0" lvl="0" marL="0" rtl="0" algn="ctr">
              <a:spcBef>
                <a:spcPts val="0"/>
              </a:spcBef>
              <a:spcAft>
                <a:spcPts val="0"/>
              </a:spcAft>
              <a:buNone/>
            </a:pPr>
            <a:r>
              <a:rPr b="1" lang="vi" sz="3000">
                <a:solidFill>
                  <a:srgbClr val="FEFEFD"/>
                </a:solidFill>
                <a:latin typeface="Montserrat"/>
                <a:ea typeface="Montserrat"/>
                <a:cs typeface="Montserrat"/>
                <a:sym typeface="Montserrat"/>
              </a:rPr>
              <a:t>BỜM KITCHEN &amp; WINE BAR</a:t>
            </a:r>
            <a:endParaRPr b="1" i="1" sz="3000">
              <a:solidFill>
                <a:srgbClr val="FEFEFD"/>
              </a:solidFill>
              <a:latin typeface="Montserrat"/>
              <a:ea typeface="Montserrat"/>
              <a:cs typeface="Montserrat"/>
              <a:sym typeface="Montserrat"/>
            </a:endParaRPr>
          </a:p>
          <a:p>
            <a:pPr indent="0" lvl="0" marL="0" rtl="0" algn="ctr">
              <a:spcBef>
                <a:spcPts val="0"/>
              </a:spcBef>
              <a:spcAft>
                <a:spcPts val="0"/>
              </a:spcAft>
              <a:buNone/>
            </a:pPr>
            <a:r>
              <a:t/>
            </a:r>
            <a:endParaRPr b="1" i="1" sz="800">
              <a:solidFill>
                <a:srgbClr val="FEFEFD"/>
              </a:solidFill>
              <a:latin typeface="Montserrat"/>
              <a:ea typeface="Montserrat"/>
              <a:cs typeface="Montserrat"/>
              <a:sym typeface="Montserrat"/>
            </a:endParaRPr>
          </a:p>
          <a:p>
            <a:pPr indent="0" lvl="0" marL="0" rtl="0" algn="ctr">
              <a:spcBef>
                <a:spcPts val="0"/>
              </a:spcBef>
              <a:spcAft>
                <a:spcPts val="0"/>
              </a:spcAft>
              <a:buNone/>
            </a:pPr>
            <a:r>
              <a:rPr b="1" i="1" lang="vi" sz="2000">
                <a:solidFill>
                  <a:srgbClr val="82583A"/>
                </a:solidFill>
                <a:latin typeface="Montserrat"/>
                <a:ea typeface="Montserrat"/>
                <a:cs typeface="Montserrat"/>
                <a:sym typeface="Montserrat"/>
              </a:rPr>
              <a:t>Explore the Restaurant</a:t>
            </a:r>
            <a:endParaRPr b="1" i="1" sz="2000">
              <a:solidFill>
                <a:srgbClr val="82583A"/>
              </a:solidFill>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a:off x="3967050" y="0"/>
            <a:ext cx="1209876" cy="1209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E8155"/>
        </a:solidFill>
      </p:bgPr>
    </p:bg>
    <p:spTree>
      <p:nvGrpSpPr>
        <p:cNvPr id="59" name="Shape 59"/>
        <p:cNvGrpSpPr/>
        <p:nvPr/>
      </p:nvGrpSpPr>
      <p:grpSpPr>
        <a:xfrm>
          <a:off x="0" y="0"/>
          <a:ext cx="0" cy="0"/>
          <a:chOff x="0" y="0"/>
          <a:chExt cx="0" cy="0"/>
        </a:xfrm>
      </p:grpSpPr>
      <p:sp>
        <p:nvSpPr>
          <p:cNvPr id="60" name="Google Shape;60;p14"/>
          <p:cNvSpPr txBox="1"/>
          <p:nvPr/>
        </p:nvSpPr>
        <p:spPr>
          <a:xfrm>
            <a:off x="359725" y="368575"/>
            <a:ext cx="5702400" cy="55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vi" sz="2500">
                <a:solidFill>
                  <a:srgbClr val="FEFEFD"/>
                </a:solidFill>
                <a:latin typeface="Montserrat"/>
                <a:ea typeface="Montserrat"/>
                <a:cs typeface="Montserrat"/>
                <a:sym typeface="Montserrat"/>
              </a:rPr>
              <a:t>About Bờm Kitchen &amp; Wine Bar</a:t>
            </a:r>
            <a:endParaRPr b="1" sz="2500">
              <a:solidFill>
                <a:srgbClr val="FEFEFD"/>
              </a:solidFill>
              <a:latin typeface="Montserrat"/>
              <a:ea typeface="Montserrat"/>
              <a:cs typeface="Montserrat"/>
              <a:sym typeface="Montserrat"/>
            </a:endParaRPr>
          </a:p>
        </p:txBody>
      </p:sp>
      <p:sp>
        <p:nvSpPr>
          <p:cNvPr id="61" name="Google Shape;61;p14"/>
          <p:cNvSpPr txBox="1"/>
          <p:nvPr/>
        </p:nvSpPr>
        <p:spPr>
          <a:xfrm>
            <a:off x="355025" y="953325"/>
            <a:ext cx="5667900" cy="3916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vi" sz="1200">
                <a:solidFill>
                  <a:srgbClr val="82583A"/>
                </a:solidFill>
                <a:latin typeface="Montserrat"/>
                <a:ea typeface="Montserrat"/>
                <a:cs typeface="Montserrat"/>
                <a:sym typeface="Montserrat"/>
              </a:rPr>
              <a:t>GIỚI THIỆU CHUNG:</a:t>
            </a:r>
            <a:endParaRPr b="1" sz="1200">
              <a:solidFill>
                <a:srgbClr val="82583A"/>
              </a:solidFill>
              <a:latin typeface="Montserrat"/>
              <a:ea typeface="Montserrat"/>
              <a:cs typeface="Montserrat"/>
              <a:sym typeface="Montserrat"/>
            </a:endParaRPr>
          </a:p>
          <a:p>
            <a:pPr indent="0" lvl="0" marL="0" rtl="0" algn="just">
              <a:spcBef>
                <a:spcPts val="0"/>
              </a:spcBef>
              <a:spcAft>
                <a:spcPts val="0"/>
              </a:spcAft>
              <a:buNone/>
            </a:pPr>
            <a:r>
              <a:t/>
            </a:r>
            <a:endParaRPr sz="1000">
              <a:solidFill>
                <a:srgbClr val="FEFEFD"/>
              </a:solidFill>
              <a:latin typeface="Montserrat"/>
              <a:ea typeface="Montserrat"/>
              <a:cs typeface="Montserrat"/>
              <a:sym typeface="Montserrat"/>
            </a:endParaRPr>
          </a:p>
          <a:p>
            <a:pPr indent="0" lvl="0" marL="0" rtl="0" algn="just">
              <a:spcBef>
                <a:spcPts val="0"/>
              </a:spcBef>
              <a:spcAft>
                <a:spcPts val="0"/>
              </a:spcAft>
              <a:buNone/>
            </a:pPr>
            <a:r>
              <a:rPr lang="vi" sz="1000">
                <a:solidFill>
                  <a:srgbClr val="FEFEFD"/>
                </a:solidFill>
                <a:latin typeface="Montserrat"/>
                <a:ea typeface="Montserrat"/>
                <a:cs typeface="Montserrat"/>
                <a:sym typeface="Montserrat"/>
              </a:rPr>
              <a:t>Thuộc hệ thống các nhà hàng của Bờm Hospitality, </a:t>
            </a:r>
            <a:r>
              <a:rPr b="1" lang="vi" sz="1000">
                <a:solidFill>
                  <a:srgbClr val="FEFEFD"/>
                </a:solidFill>
                <a:latin typeface="Montserrat"/>
                <a:ea typeface="Montserrat"/>
                <a:cs typeface="Montserrat"/>
                <a:sym typeface="Montserrat"/>
              </a:rPr>
              <a:t>Bờm Kitchen &amp; Wine Bar</a:t>
            </a:r>
            <a:r>
              <a:rPr lang="vi" sz="1000">
                <a:solidFill>
                  <a:srgbClr val="FEFEFD"/>
                </a:solidFill>
                <a:latin typeface="Montserrat"/>
                <a:ea typeface="Montserrat"/>
                <a:cs typeface="Montserrat"/>
                <a:sym typeface="Montserrat"/>
              </a:rPr>
              <a:t> lấy cảm hứng từ nhân vật nổi tiếng trong truyện dân gian và muốn truyền tải thông điệp về sự kết nối giữa con người và văn hóa trong bối cảnh ẩm thực hiện đại. Bờm không chỉ là một nhà hàng, mà còn là người kết nối giúp các nền văn hoá xích lại gần nhau hơn thông qua ngôn ngữ của ẩm thực. </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None/>
            </a:pPr>
            <a:r>
              <a:rPr lang="vi" sz="1000">
                <a:solidFill>
                  <a:srgbClr val="FEFEFD"/>
                </a:solidFill>
                <a:latin typeface="Montserrat"/>
                <a:ea typeface="Montserrat"/>
                <a:cs typeface="Montserrat"/>
                <a:sym typeface="Montserrat"/>
              </a:rPr>
              <a:t>Tự hào là một trong những người tiên phong về ẩm thực Việt Fusion, chúng tôi mang đến nhiều trải nghiệm ẩm thực đầy màu sắc cho người Việt cũng như bạn bè quốc tế. </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None/>
            </a:pPr>
            <a:r>
              <a:rPr lang="vi" sz="1000">
                <a:solidFill>
                  <a:srgbClr val="FEFEFD"/>
                </a:solidFill>
                <a:latin typeface="Montserrat"/>
                <a:ea typeface="Montserrat"/>
                <a:cs typeface="Montserrat"/>
                <a:sym typeface="Montserrat"/>
              </a:rPr>
              <a:t>- - - - - - </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None/>
            </a:pPr>
            <a:r>
              <a:rPr b="1" lang="vi" sz="1200">
                <a:solidFill>
                  <a:srgbClr val="82583A"/>
                </a:solidFill>
                <a:latin typeface="Montserrat"/>
                <a:ea typeface="Montserrat"/>
                <a:cs typeface="Montserrat"/>
                <a:sym typeface="Montserrat"/>
              </a:rPr>
              <a:t>INTRODUCTION:</a:t>
            </a:r>
            <a:endParaRPr b="1" sz="1200">
              <a:solidFill>
                <a:srgbClr val="82583A"/>
              </a:solidFill>
              <a:latin typeface="Montserrat"/>
              <a:ea typeface="Montserrat"/>
              <a:cs typeface="Montserrat"/>
              <a:sym typeface="Montserrat"/>
            </a:endParaRPr>
          </a:p>
          <a:p>
            <a:pPr indent="0" lvl="0" marL="0" rtl="0" algn="just">
              <a:spcBef>
                <a:spcPts val="1000"/>
              </a:spcBef>
              <a:spcAft>
                <a:spcPts val="0"/>
              </a:spcAft>
              <a:buNone/>
            </a:pPr>
            <a:r>
              <a:rPr lang="vi" sz="1000">
                <a:solidFill>
                  <a:srgbClr val="FEFEFD"/>
                </a:solidFill>
                <a:latin typeface="Montserrat"/>
                <a:ea typeface="Montserrat"/>
                <a:cs typeface="Montserrat"/>
                <a:sym typeface="Montserrat"/>
              </a:rPr>
              <a:t>Part of the Bờm Hospitality restaurant group, </a:t>
            </a:r>
            <a:r>
              <a:rPr b="1" lang="vi" sz="1000">
                <a:solidFill>
                  <a:srgbClr val="FEFEFD"/>
                </a:solidFill>
                <a:latin typeface="Montserrat"/>
                <a:ea typeface="Montserrat"/>
                <a:cs typeface="Montserrat"/>
                <a:sym typeface="Montserrat"/>
              </a:rPr>
              <a:t>Bờm Kitchen &amp; Wine Bar</a:t>
            </a:r>
            <a:r>
              <a:rPr lang="vi" sz="1000">
                <a:solidFill>
                  <a:srgbClr val="FEFEFD"/>
                </a:solidFill>
                <a:latin typeface="Montserrat"/>
                <a:ea typeface="Montserrat"/>
                <a:cs typeface="Montserrat"/>
                <a:sym typeface="Montserrat"/>
              </a:rPr>
              <a:t> draws inspiration from the iconic figure in Vietnamese folklore (Bờm) to convey a message of connection between people and cultures in the context of modern cuisine. Bờm is not just a restaurant—it is a bridge that brings cultures closer together through the language of food. </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Clr>
                <a:schemeClr val="dk1"/>
              </a:buClr>
              <a:buSzPts val="1100"/>
              <a:buFont typeface="Arial"/>
              <a:buNone/>
            </a:pPr>
            <a:r>
              <a:rPr lang="vi" sz="1000">
                <a:solidFill>
                  <a:srgbClr val="FEFEFD"/>
                </a:solidFill>
                <a:latin typeface="Montserrat"/>
                <a:ea typeface="Montserrat"/>
                <a:cs typeface="Montserrat"/>
                <a:sym typeface="Montserrat"/>
              </a:rPr>
              <a:t>Proud to be a pioneer in Vietnamese Fusion cuisine, we deliver vibrant culinary experiences to both Vietnamese diners and international guests alike.</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None/>
            </a:pPr>
            <a:r>
              <a:t/>
            </a:r>
            <a:endParaRPr sz="1000">
              <a:solidFill>
                <a:srgbClr val="FEFEFD"/>
              </a:solidFill>
              <a:latin typeface="Montserrat"/>
              <a:ea typeface="Montserrat"/>
              <a:cs typeface="Montserrat"/>
              <a:sym typeface="Montserrat"/>
            </a:endParaRPr>
          </a:p>
          <a:p>
            <a:pPr indent="0" lvl="0" marL="0" rtl="0" algn="just">
              <a:spcBef>
                <a:spcPts val="1000"/>
              </a:spcBef>
              <a:spcAft>
                <a:spcPts val="1000"/>
              </a:spcAft>
              <a:buNone/>
            </a:pPr>
            <a:r>
              <a:t/>
            </a:r>
            <a:endParaRPr sz="1000">
              <a:solidFill>
                <a:srgbClr val="FEFEFD"/>
              </a:solidFill>
              <a:latin typeface="Montserrat"/>
              <a:ea typeface="Montserrat"/>
              <a:cs typeface="Montserrat"/>
              <a:sym typeface="Montserrat"/>
            </a:endParaRPr>
          </a:p>
        </p:txBody>
      </p:sp>
      <p:pic>
        <p:nvPicPr>
          <p:cNvPr id="62" name="Google Shape;62;p14"/>
          <p:cNvPicPr preferRelativeResize="0"/>
          <p:nvPr/>
        </p:nvPicPr>
        <p:blipFill>
          <a:blip r:embed="rId3">
            <a:alphaModFix/>
          </a:blip>
          <a:stretch>
            <a:fillRect/>
          </a:stretch>
        </p:blipFill>
        <p:spPr>
          <a:xfrm>
            <a:off x="7509725" y="923875"/>
            <a:ext cx="1496673" cy="997549"/>
          </a:xfrm>
          <a:prstGeom prst="rect">
            <a:avLst/>
          </a:prstGeom>
          <a:noFill/>
          <a:ln>
            <a:noFill/>
          </a:ln>
        </p:spPr>
      </p:pic>
      <p:pic>
        <p:nvPicPr>
          <p:cNvPr id="63" name="Google Shape;63;p14"/>
          <p:cNvPicPr preferRelativeResize="0"/>
          <p:nvPr/>
        </p:nvPicPr>
        <p:blipFill>
          <a:blip r:embed="rId4">
            <a:alphaModFix/>
          </a:blip>
          <a:stretch>
            <a:fillRect/>
          </a:stretch>
        </p:blipFill>
        <p:spPr>
          <a:xfrm>
            <a:off x="6103730" y="923875"/>
            <a:ext cx="1364321" cy="2046950"/>
          </a:xfrm>
          <a:prstGeom prst="rect">
            <a:avLst/>
          </a:prstGeom>
          <a:noFill/>
          <a:ln>
            <a:noFill/>
          </a:ln>
        </p:spPr>
      </p:pic>
      <p:pic>
        <p:nvPicPr>
          <p:cNvPr id="64" name="Google Shape;64;p14"/>
          <p:cNvPicPr preferRelativeResize="0"/>
          <p:nvPr/>
        </p:nvPicPr>
        <p:blipFill>
          <a:blip r:embed="rId5">
            <a:alphaModFix/>
          </a:blip>
          <a:stretch>
            <a:fillRect/>
          </a:stretch>
        </p:blipFill>
        <p:spPr>
          <a:xfrm>
            <a:off x="7509725" y="1973276"/>
            <a:ext cx="1496673" cy="997539"/>
          </a:xfrm>
          <a:prstGeom prst="rect">
            <a:avLst/>
          </a:prstGeom>
          <a:noFill/>
          <a:ln>
            <a:noFill/>
          </a:ln>
        </p:spPr>
      </p:pic>
      <p:pic>
        <p:nvPicPr>
          <p:cNvPr id="65" name="Google Shape;65;p14"/>
          <p:cNvPicPr preferRelativeResize="0"/>
          <p:nvPr/>
        </p:nvPicPr>
        <p:blipFill>
          <a:blip r:embed="rId6">
            <a:alphaModFix/>
          </a:blip>
          <a:stretch>
            <a:fillRect/>
          </a:stretch>
        </p:blipFill>
        <p:spPr>
          <a:xfrm>
            <a:off x="6103723" y="3019750"/>
            <a:ext cx="1496678" cy="997549"/>
          </a:xfrm>
          <a:prstGeom prst="rect">
            <a:avLst/>
          </a:prstGeom>
          <a:noFill/>
          <a:ln>
            <a:noFill/>
          </a:ln>
        </p:spPr>
      </p:pic>
      <p:pic>
        <p:nvPicPr>
          <p:cNvPr id="66" name="Google Shape;66;p14"/>
          <p:cNvPicPr preferRelativeResize="0"/>
          <p:nvPr/>
        </p:nvPicPr>
        <p:blipFill>
          <a:blip r:embed="rId7">
            <a:alphaModFix/>
          </a:blip>
          <a:stretch>
            <a:fillRect/>
          </a:stretch>
        </p:blipFill>
        <p:spPr>
          <a:xfrm>
            <a:off x="6103726" y="4066225"/>
            <a:ext cx="1496673" cy="997542"/>
          </a:xfrm>
          <a:prstGeom prst="rect">
            <a:avLst/>
          </a:prstGeom>
          <a:noFill/>
          <a:ln>
            <a:noFill/>
          </a:ln>
        </p:spPr>
      </p:pic>
      <p:pic>
        <p:nvPicPr>
          <p:cNvPr id="67" name="Google Shape;67;p14"/>
          <p:cNvPicPr preferRelativeResize="0"/>
          <p:nvPr/>
        </p:nvPicPr>
        <p:blipFill>
          <a:blip r:embed="rId8">
            <a:alphaModFix/>
          </a:blip>
          <a:stretch>
            <a:fillRect/>
          </a:stretch>
        </p:blipFill>
        <p:spPr>
          <a:xfrm>
            <a:off x="7642075" y="3022675"/>
            <a:ext cx="1364324" cy="20470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E8155"/>
        </a:solidFill>
      </p:bgPr>
    </p:bg>
    <p:spTree>
      <p:nvGrpSpPr>
        <p:cNvPr id="71" name="Shape 71"/>
        <p:cNvGrpSpPr/>
        <p:nvPr/>
      </p:nvGrpSpPr>
      <p:grpSpPr>
        <a:xfrm>
          <a:off x="0" y="0"/>
          <a:ext cx="0" cy="0"/>
          <a:chOff x="0" y="0"/>
          <a:chExt cx="0" cy="0"/>
        </a:xfrm>
      </p:grpSpPr>
      <p:sp>
        <p:nvSpPr>
          <p:cNvPr id="72" name="Google Shape;72;p15"/>
          <p:cNvSpPr txBox="1"/>
          <p:nvPr/>
        </p:nvSpPr>
        <p:spPr>
          <a:xfrm>
            <a:off x="362425" y="613350"/>
            <a:ext cx="6170400" cy="39168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vi" sz="1200">
                <a:solidFill>
                  <a:srgbClr val="82583A"/>
                </a:solidFill>
                <a:latin typeface="Montserrat"/>
                <a:ea typeface="Montserrat"/>
                <a:cs typeface="Montserrat"/>
                <a:sym typeface="Montserrat"/>
              </a:rPr>
              <a:t>LÝ DO CHỌN NHÂN VẬT BỜM</a:t>
            </a:r>
            <a:r>
              <a:rPr b="1" lang="vi" sz="1200">
                <a:solidFill>
                  <a:srgbClr val="82583A"/>
                </a:solidFill>
                <a:latin typeface="Montserrat"/>
                <a:ea typeface="Montserrat"/>
                <a:cs typeface="Montserrat"/>
                <a:sym typeface="Montserrat"/>
              </a:rPr>
              <a:t>:</a:t>
            </a:r>
            <a:endParaRPr b="1" sz="1200">
              <a:solidFill>
                <a:srgbClr val="82583A"/>
              </a:solidFill>
              <a:latin typeface="Montserrat"/>
              <a:ea typeface="Montserrat"/>
              <a:cs typeface="Montserrat"/>
              <a:sym typeface="Montserrat"/>
            </a:endParaRPr>
          </a:p>
          <a:p>
            <a:pPr indent="0" lvl="0" marL="0" rtl="0" algn="just">
              <a:spcBef>
                <a:spcPts val="0"/>
              </a:spcBef>
              <a:spcAft>
                <a:spcPts val="0"/>
              </a:spcAft>
              <a:buNone/>
            </a:pPr>
            <a:r>
              <a:t/>
            </a:r>
            <a:endParaRPr sz="1000">
              <a:solidFill>
                <a:srgbClr val="FEFEFD"/>
              </a:solidFill>
              <a:latin typeface="Montserrat"/>
              <a:ea typeface="Montserrat"/>
              <a:cs typeface="Montserrat"/>
              <a:sym typeface="Montserrat"/>
            </a:endParaRPr>
          </a:p>
          <a:p>
            <a:pPr indent="0" lvl="0" marL="0" rtl="0" algn="just">
              <a:spcBef>
                <a:spcPts val="0"/>
              </a:spcBef>
              <a:spcAft>
                <a:spcPts val="0"/>
              </a:spcAft>
              <a:buNone/>
            </a:pPr>
            <a:r>
              <a:rPr lang="vi" sz="1000">
                <a:solidFill>
                  <a:srgbClr val="FEFEFD"/>
                </a:solidFill>
                <a:latin typeface="Montserrat"/>
                <a:ea typeface="Montserrat"/>
                <a:cs typeface="Montserrat"/>
                <a:sym typeface="Montserrat"/>
              </a:rPr>
              <a:t>Nhà hàng Bờm lấy nhân vật dân gian quen thuộc của Việt Nam, nhằm lan toả những giá trị văn hoá Việt trong bối cảnh ẩm thực hiện đại. Nhưng khác với hình ảnh Bờm thuần tuý trong dân gian, Bờm của chúng tôi là một chàng trai chu du khắp năm châu, học hỏi tinh hoa ẩm thực toàn cầu, và mang chúng về quê nhà Việt Nam để kể những câu chuyện văn hoá qua từng món ăn.</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Clr>
                <a:schemeClr val="dk1"/>
              </a:buClr>
              <a:buSzPts val="1100"/>
              <a:buFont typeface="Arial"/>
              <a:buNone/>
            </a:pPr>
            <a:r>
              <a:rPr lang="vi" sz="1000">
                <a:solidFill>
                  <a:srgbClr val="FEFEFD"/>
                </a:solidFill>
                <a:latin typeface="Montserrat"/>
                <a:ea typeface="Montserrat"/>
                <a:cs typeface="Montserrat"/>
                <a:sym typeface="Montserrat"/>
              </a:rPr>
              <a:t>- - - - - - </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None/>
            </a:pPr>
            <a:r>
              <a:rPr b="1" lang="vi" sz="1200">
                <a:solidFill>
                  <a:srgbClr val="82583A"/>
                </a:solidFill>
                <a:latin typeface="Montserrat"/>
                <a:ea typeface="Montserrat"/>
                <a:cs typeface="Montserrat"/>
                <a:sym typeface="Montserrat"/>
              </a:rPr>
              <a:t>WHY THE CHARACTER ‘BỜM’?</a:t>
            </a:r>
            <a:r>
              <a:rPr b="1" lang="vi" sz="1200">
                <a:solidFill>
                  <a:srgbClr val="82583A"/>
                </a:solidFill>
                <a:latin typeface="Montserrat"/>
                <a:ea typeface="Montserrat"/>
                <a:cs typeface="Montserrat"/>
                <a:sym typeface="Montserrat"/>
              </a:rPr>
              <a:t>:</a:t>
            </a:r>
            <a:endParaRPr b="1" sz="1200">
              <a:solidFill>
                <a:srgbClr val="82583A"/>
              </a:solidFill>
              <a:latin typeface="Montserrat"/>
              <a:ea typeface="Montserrat"/>
              <a:cs typeface="Montserrat"/>
              <a:sym typeface="Montserrat"/>
            </a:endParaRPr>
          </a:p>
          <a:p>
            <a:pPr indent="0" lvl="0" marL="0" rtl="0" algn="just">
              <a:spcBef>
                <a:spcPts val="1000"/>
              </a:spcBef>
              <a:spcAft>
                <a:spcPts val="1000"/>
              </a:spcAft>
              <a:buNone/>
            </a:pPr>
            <a:r>
              <a:rPr lang="vi" sz="1000">
                <a:solidFill>
                  <a:srgbClr val="FEFEFD"/>
                </a:solidFill>
                <a:latin typeface="Montserrat"/>
                <a:ea typeface="Montserrat"/>
                <a:cs typeface="Montserrat"/>
                <a:sym typeface="Montserrat"/>
              </a:rPr>
              <a:t>Bờm takes inspiration from a familiar character in Vietnamese folklore (Bờm) to spread the values of Vietnamese culture within the modern culinary scene. However, unlike the traditional image of Bờm, our Bờm is a worldly traveler who journeys across continents, learning the finest culinary techniques from around the globe and bringing them back to Vietnam to tell cultural stories through every dish.</a:t>
            </a:r>
            <a:endParaRPr sz="1000">
              <a:solidFill>
                <a:srgbClr val="FEFEFD"/>
              </a:solidFill>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6742200" y="1820376"/>
            <a:ext cx="1016471" cy="1525084"/>
          </a:xfrm>
          <a:prstGeom prst="rect">
            <a:avLst/>
          </a:prstGeom>
          <a:noFill/>
          <a:ln>
            <a:noFill/>
          </a:ln>
        </p:spPr>
      </p:pic>
      <p:pic>
        <p:nvPicPr>
          <p:cNvPr id="74" name="Google Shape;74;p15"/>
          <p:cNvPicPr preferRelativeResize="0"/>
          <p:nvPr/>
        </p:nvPicPr>
        <p:blipFill rotWithShape="1">
          <a:blip r:embed="rId4">
            <a:alphaModFix/>
          </a:blip>
          <a:srcRect b="6332" l="0" r="0" t="25056"/>
          <a:stretch/>
        </p:blipFill>
        <p:spPr>
          <a:xfrm>
            <a:off x="7791625" y="2104797"/>
            <a:ext cx="1205223" cy="1240668"/>
          </a:xfrm>
          <a:prstGeom prst="rect">
            <a:avLst/>
          </a:prstGeom>
          <a:noFill/>
          <a:ln>
            <a:noFill/>
          </a:ln>
        </p:spPr>
      </p:pic>
      <p:pic>
        <p:nvPicPr>
          <p:cNvPr id="75" name="Google Shape;75;p15"/>
          <p:cNvPicPr preferRelativeResize="0"/>
          <p:nvPr/>
        </p:nvPicPr>
        <p:blipFill>
          <a:blip r:embed="rId5">
            <a:alphaModFix/>
          </a:blip>
          <a:stretch>
            <a:fillRect/>
          </a:stretch>
        </p:blipFill>
        <p:spPr>
          <a:xfrm>
            <a:off x="6742200" y="260467"/>
            <a:ext cx="1016471" cy="1525074"/>
          </a:xfrm>
          <a:prstGeom prst="rect">
            <a:avLst/>
          </a:prstGeom>
          <a:noFill/>
          <a:ln>
            <a:noFill/>
          </a:ln>
        </p:spPr>
      </p:pic>
      <p:pic>
        <p:nvPicPr>
          <p:cNvPr id="76" name="Google Shape;76;p15"/>
          <p:cNvPicPr preferRelativeResize="0"/>
          <p:nvPr/>
        </p:nvPicPr>
        <p:blipFill>
          <a:blip r:embed="rId6">
            <a:alphaModFix/>
          </a:blip>
          <a:stretch>
            <a:fillRect/>
          </a:stretch>
        </p:blipFill>
        <p:spPr>
          <a:xfrm>
            <a:off x="7791600" y="261654"/>
            <a:ext cx="1205223" cy="1808297"/>
          </a:xfrm>
          <a:prstGeom prst="rect">
            <a:avLst/>
          </a:prstGeom>
          <a:noFill/>
          <a:ln>
            <a:noFill/>
          </a:ln>
        </p:spPr>
      </p:pic>
      <p:pic>
        <p:nvPicPr>
          <p:cNvPr id="77" name="Google Shape;77;p15"/>
          <p:cNvPicPr preferRelativeResize="0"/>
          <p:nvPr/>
        </p:nvPicPr>
        <p:blipFill>
          <a:blip r:embed="rId7">
            <a:alphaModFix/>
          </a:blip>
          <a:stretch>
            <a:fillRect/>
          </a:stretch>
        </p:blipFill>
        <p:spPr>
          <a:xfrm>
            <a:off x="6742200" y="3380325"/>
            <a:ext cx="2254623" cy="1502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E8155"/>
        </a:solidFill>
      </p:bgPr>
    </p:bg>
    <p:spTree>
      <p:nvGrpSpPr>
        <p:cNvPr id="81" name="Shape 81"/>
        <p:cNvGrpSpPr/>
        <p:nvPr/>
      </p:nvGrpSpPr>
      <p:grpSpPr>
        <a:xfrm>
          <a:off x="0" y="0"/>
          <a:ext cx="0" cy="0"/>
          <a:chOff x="0" y="0"/>
          <a:chExt cx="0" cy="0"/>
        </a:xfrm>
      </p:grpSpPr>
      <p:sp>
        <p:nvSpPr>
          <p:cNvPr id="82" name="Google Shape;82;p16"/>
          <p:cNvSpPr txBox="1"/>
          <p:nvPr/>
        </p:nvSpPr>
        <p:spPr>
          <a:xfrm>
            <a:off x="362425" y="613350"/>
            <a:ext cx="5667900" cy="39168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vi" sz="1200">
                <a:solidFill>
                  <a:srgbClr val="82583A"/>
                </a:solidFill>
                <a:latin typeface="Montserrat"/>
                <a:ea typeface="Montserrat"/>
                <a:cs typeface="Montserrat"/>
                <a:sym typeface="Montserrat"/>
              </a:rPr>
              <a:t>SỨ MỆNH CỦA </a:t>
            </a:r>
            <a:r>
              <a:rPr b="1" lang="vi" sz="1200">
                <a:solidFill>
                  <a:srgbClr val="82583A"/>
                </a:solidFill>
                <a:latin typeface="Montserrat"/>
                <a:ea typeface="Montserrat"/>
                <a:cs typeface="Montserrat"/>
                <a:sym typeface="Montserrat"/>
              </a:rPr>
              <a:t>BỜM:</a:t>
            </a:r>
            <a:endParaRPr b="1" sz="1200">
              <a:solidFill>
                <a:srgbClr val="82583A"/>
              </a:solidFill>
              <a:latin typeface="Montserrat"/>
              <a:ea typeface="Montserrat"/>
              <a:cs typeface="Montserrat"/>
              <a:sym typeface="Montserrat"/>
            </a:endParaRPr>
          </a:p>
          <a:p>
            <a:pPr indent="0" lvl="0" marL="0" rtl="0" algn="just">
              <a:spcBef>
                <a:spcPts val="0"/>
              </a:spcBef>
              <a:spcAft>
                <a:spcPts val="0"/>
              </a:spcAft>
              <a:buNone/>
            </a:pPr>
            <a:r>
              <a:t/>
            </a:r>
            <a:endParaRPr sz="1000">
              <a:solidFill>
                <a:srgbClr val="FEFEFD"/>
              </a:solidFill>
              <a:latin typeface="Montserrat"/>
              <a:ea typeface="Montserrat"/>
              <a:cs typeface="Montserrat"/>
              <a:sym typeface="Montserrat"/>
            </a:endParaRPr>
          </a:p>
          <a:p>
            <a:pPr indent="0" lvl="0" marL="0" rtl="0" algn="just">
              <a:spcBef>
                <a:spcPts val="0"/>
              </a:spcBef>
              <a:spcAft>
                <a:spcPts val="0"/>
              </a:spcAft>
              <a:buNone/>
            </a:pPr>
            <a:r>
              <a:rPr lang="vi" sz="1000">
                <a:solidFill>
                  <a:srgbClr val="FEFEFD"/>
                </a:solidFill>
                <a:latin typeface="Montserrat"/>
                <a:ea typeface="Montserrat"/>
                <a:cs typeface="Montserrat"/>
                <a:sym typeface="Montserrat"/>
              </a:rPr>
              <a:t>Bờm chính là hình ảnh của một công dân toàn cầu, nơi ẩm thực trở thành cầu nối giữa con người và văn hoá. </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None/>
            </a:pPr>
            <a:r>
              <a:rPr lang="vi" sz="1000">
                <a:solidFill>
                  <a:srgbClr val="FEFEFD"/>
                </a:solidFill>
                <a:latin typeface="Montserrat"/>
                <a:ea typeface="Montserrat"/>
                <a:cs typeface="Montserrat"/>
                <a:sym typeface="Montserrat"/>
              </a:rPr>
              <a:t>Với tinh thần sáng tạo không ngừng, Bờm tự hào tiên phong trong việc đổi mới nhận thức về ẩm thực qua phong cách Việt Fusion, kết hợp những điểm độc đáo của ẩm thực toàn cầu và các giá trị truyền thống của Việt Nam.</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None/>
            </a:pPr>
            <a:r>
              <a:rPr lang="vi" sz="1000">
                <a:solidFill>
                  <a:srgbClr val="FEFEFD"/>
                </a:solidFill>
                <a:latin typeface="Montserrat"/>
                <a:ea typeface="Montserrat"/>
                <a:cs typeface="Montserrat"/>
                <a:sym typeface="Montserrat"/>
              </a:rPr>
              <a:t>- - - - - - </a:t>
            </a:r>
            <a:endParaRPr sz="1000">
              <a:solidFill>
                <a:srgbClr val="FEFEFD"/>
              </a:solidFill>
              <a:latin typeface="Montserrat"/>
              <a:ea typeface="Montserrat"/>
              <a:cs typeface="Montserrat"/>
              <a:sym typeface="Montserrat"/>
            </a:endParaRPr>
          </a:p>
          <a:p>
            <a:pPr indent="0" lvl="0" marL="0" rtl="0" algn="just">
              <a:spcBef>
                <a:spcPts val="1000"/>
              </a:spcBef>
              <a:spcAft>
                <a:spcPts val="0"/>
              </a:spcAft>
              <a:buNone/>
            </a:pPr>
            <a:r>
              <a:rPr b="1" lang="vi" sz="1200">
                <a:solidFill>
                  <a:srgbClr val="82583A"/>
                </a:solidFill>
                <a:latin typeface="Montserrat"/>
                <a:ea typeface="Montserrat"/>
                <a:cs typeface="Montserrat"/>
                <a:sym typeface="Montserrat"/>
              </a:rPr>
              <a:t>BỜM’S MISSION:</a:t>
            </a:r>
            <a:endParaRPr b="1" sz="1200">
              <a:solidFill>
                <a:srgbClr val="82583A"/>
              </a:solidFill>
              <a:latin typeface="Montserrat"/>
              <a:ea typeface="Montserrat"/>
              <a:cs typeface="Montserrat"/>
              <a:sym typeface="Montserrat"/>
            </a:endParaRPr>
          </a:p>
          <a:p>
            <a:pPr indent="0" lvl="0" marL="0" rtl="0" algn="just">
              <a:spcBef>
                <a:spcPts val="1000"/>
              </a:spcBef>
              <a:spcAft>
                <a:spcPts val="0"/>
              </a:spcAft>
              <a:buNone/>
            </a:pPr>
            <a:r>
              <a:rPr lang="vi" sz="1000">
                <a:solidFill>
                  <a:srgbClr val="FEFEFD"/>
                </a:solidFill>
                <a:latin typeface="Montserrat"/>
                <a:ea typeface="Montserrat"/>
                <a:cs typeface="Montserrat"/>
                <a:sym typeface="Montserrat"/>
              </a:rPr>
              <a:t>Bờm represents the image of a global citizen, where cuisine becomes the bridge between people and culture. </a:t>
            </a:r>
            <a:endParaRPr sz="1000">
              <a:solidFill>
                <a:srgbClr val="FEFEFD"/>
              </a:solidFill>
              <a:latin typeface="Montserrat"/>
              <a:ea typeface="Montserrat"/>
              <a:cs typeface="Montserrat"/>
              <a:sym typeface="Montserrat"/>
            </a:endParaRPr>
          </a:p>
          <a:p>
            <a:pPr indent="0" lvl="0" marL="0" rtl="0" algn="just">
              <a:spcBef>
                <a:spcPts val="1000"/>
              </a:spcBef>
              <a:spcAft>
                <a:spcPts val="1000"/>
              </a:spcAft>
              <a:buNone/>
            </a:pPr>
            <a:r>
              <a:rPr lang="vi" sz="1000">
                <a:solidFill>
                  <a:srgbClr val="FEFEFD"/>
                </a:solidFill>
                <a:latin typeface="Montserrat"/>
                <a:ea typeface="Montserrat"/>
                <a:cs typeface="Montserrat"/>
                <a:sym typeface="Montserrat"/>
              </a:rPr>
              <a:t>With an unending spirit of creativity, Bờm proudly pioneers a new perspective on cuisine through the Vietnamese Fusion style, blending the unique flavors of global gastronomy with the rich traditions of Vietnamese heritage.</a:t>
            </a:r>
            <a:endParaRPr sz="1000">
              <a:solidFill>
                <a:srgbClr val="FEFEFD"/>
              </a:solidFill>
              <a:latin typeface="Montserrat"/>
              <a:ea typeface="Montserrat"/>
              <a:cs typeface="Montserrat"/>
              <a:sym typeface="Montserrat"/>
            </a:endParaRPr>
          </a:p>
        </p:txBody>
      </p:sp>
      <p:pic>
        <p:nvPicPr>
          <p:cNvPr id="83" name="Google Shape;83;p16"/>
          <p:cNvPicPr preferRelativeResize="0"/>
          <p:nvPr/>
        </p:nvPicPr>
        <p:blipFill>
          <a:blip r:embed="rId3">
            <a:alphaModFix/>
          </a:blip>
          <a:stretch>
            <a:fillRect/>
          </a:stretch>
        </p:blipFill>
        <p:spPr>
          <a:xfrm>
            <a:off x="7688236" y="612025"/>
            <a:ext cx="1318140" cy="1977702"/>
          </a:xfrm>
          <a:prstGeom prst="rect">
            <a:avLst/>
          </a:prstGeom>
          <a:noFill/>
          <a:ln>
            <a:noFill/>
          </a:ln>
        </p:spPr>
      </p:pic>
      <p:pic>
        <p:nvPicPr>
          <p:cNvPr id="84" name="Google Shape;84;p16"/>
          <p:cNvPicPr preferRelativeResize="0"/>
          <p:nvPr/>
        </p:nvPicPr>
        <p:blipFill>
          <a:blip r:embed="rId4">
            <a:alphaModFix/>
          </a:blip>
          <a:stretch>
            <a:fillRect/>
          </a:stretch>
        </p:blipFill>
        <p:spPr>
          <a:xfrm>
            <a:off x="6197499" y="1625344"/>
            <a:ext cx="1457126" cy="971167"/>
          </a:xfrm>
          <a:prstGeom prst="rect">
            <a:avLst/>
          </a:prstGeom>
          <a:noFill/>
          <a:ln>
            <a:noFill/>
          </a:ln>
        </p:spPr>
      </p:pic>
      <p:pic>
        <p:nvPicPr>
          <p:cNvPr id="85" name="Google Shape;85;p16"/>
          <p:cNvPicPr preferRelativeResize="0"/>
          <p:nvPr/>
        </p:nvPicPr>
        <p:blipFill>
          <a:blip r:embed="rId5">
            <a:alphaModFix/>
          </a:blip>
          <a:stretch>
            <a:fillRect/>
          </a:stretch>
        </p:blipFill>
        <p:spPr>
          <a:xfrm>
            <a:off x="6197506" y="2659340"/>
            <a:ext cx="2808873" cy="1872125"/>
          </a:xfrm>
          <a:prstGeom prst="rect">
            <a:avLst/>
          </a:prstGeom>
          <a:noFill/>
          <a:ln>
            <a:noFill/>
          </a:ln>
        </p:spPr>
      </p:pic>
      <p:pic>
        <p:nvPicPr>
          <p:cNvPr id="86" name="Google Shape;86;p16"/>
          <p:cNvPicPr preferRelativeResize="0"/>
          <p:nvPr/>
        </p:nvPicPr>
        <p:blipFill>
          <a:blip r:embed="rId6">
            <a:alphaModFix/>
          </a:blip>
          <a:stretch>
            <a:fillRect/>
          </a:stretch>
        </p:blipFill>
        <p:spPr>
          <a:xfrm>
            <a:off x="6197500" y="612032"/>
            <a:ext cx="1457126" cy="9711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E8155"/>
        </a:solidFill>
      </p:bgPr>
    </p:bg>
    <p:spTree>
      <p:nvGrpSpPr>
        <p:cNvPr id="90" name="Shape 90"/>
        <p:cNvGrpSpPr/>
        <p:nvPr/>
      </p:nvGrpSpPr>
      <p:grpSpPr>
        <a:xfrm>
          <a:off x="0" y="0"/>
          <a:ext cx="0" cy="0"/>
          <a:chOff x="0" y="0"/>
          <a:chExt cx="0" cy="0"/>
        </a:xfrm>
      </p:grpSpPr>
      <p:sp>
        <p:nvSpPr>
          <p:cNvPr id="91" name="Google Shape;91;p17"/>
          <p:cNvSpPr txBox="1"/>
          <p:nvPr/>
        </p:nvSpPr>
        <p:spPr>
          <a:xfrm>
            <a:off x="2501550" y="3443650"/>
            <a:ext cx="4140900" cy="116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vi" sz="1200">
                <a:solidFill>
                  <a:srgbClr val="FEFEFD"/>
                </a:solidFill>
                <a:latin typeface="Montserrat"/>
                <a:ea typeface="Montserrat"/>
                <a:cs typeface="Montserrat"/>
                <a:sym typeface="Montserrat"/>
              </a:rPr>
              <a:t>Bờm Kitchen &amp; Wine Bar</a:t>
            </a:r>
            <a:endParaRPr b="1" sz="1200">
              <a:solidFill>
                <a:srgbClr val="FEFEFD"/>
              </a:solidFill>
              <a:latin typeface="Montserrat"/>
              <a:ea typeface="Montserrat"/>
              <a:cs typeface="Montserrat"/>
              <a:sym typeface="Montserrat"/>
            </a:endParaRPr>
          </a:p>
          <a:p>
            <a:pPr indent="0" lvl="0" marL="0" rtl="0" algn="ctr">
              <a:spcBef>
                <a:spcPts val="0"/>
              </a:spcBef>
              <a:spcAft>
                <a:spcPts val="0"/>
              </a:spcAft>
              <a:buNone/>
            </a:pPr>
            <a:r>
              <a:t/>
            </a:r>
            <a:endParaRPr b="1" sz="500">
              <a:solidFill>
                <a:srgbClr val="FEFEFD"/>
              </a:solidFill>
              <a:latin typeface="Montserrat"/>
              <a:ea typeface="Montserrat"/>
              <a:cs typeface="Montserrat"/>
              <a:sym typeface="Montserrat"/>
            </a:endParaRPr>
          </a:p>
          <a:p>
            <a:pPr indent="0" lvl="0" marL="0" rtl="0" algn="ctr">
              <a:spcBef>
                <a:spcPts val="0"/>
              </a:spcBef>
              <a:spcAft>
                <a:spcPts val="0"/>
              </a:spcAft>
              <a:buNone/>
            </a:pPr>
            <a:r>
              <a:rPr lang="vi" sz="1000">
                <a:solidFill>
                  <a:srgbClr val="FEFEFD"/>
                </a:solidFill>
                <a:latin typeface="Montserrat"/>
                <a:ea typeface="Montserrat"/>
                <a:cs typeface="Montserrat"/>
                <a:sym typeface="Montserrat"/>
              </a:rPr>
              <a:t>24 Nguyen Thi Nghia, Ben Thanh Ward, D1, HCMC</a:t>
            </a:r>
            <a:endParaRPr sz="1000">
              <a:solidFill>
                <a:srgbClr val="FEFEFD"/>
              </a:solidFill>
              <a:latin typeface="Montserrat"/>
              <a:ea typeface="Montserrat"/>
              <a:cs typeface="Montserrat"/>
              <a:sym typeface="Montserrat"/>
            </a:endParaRPr>
          </a:p>
          <a:p>
            <a:pPr indent="0" lvl="0" marL="0" rtl="0" algn="ctr">
              <a:spcBef>
                <a:spcPts val="0"/>
              </a:spcBef>
              <a:spcAft>
                <a:spcPts val="0"/>
              </a:spcAft>
              <a:buNone/>
            </a:pPr>
            <a:r>
              <a:rPr lang="vi" sz="1000">
                <a:solidFill>
                  <a:srgbClr val="FEFEFD"/>
                </a:solidFill>
                <a:latin typeface="Montserrat"/>
                <a:ea typeface="Montserrat"/>
                <a:cs typeface="Montserrat"/>
                <a:sym typeface="Montserrat"/>
              </a:rPr>
              <a:t>Opening Hours: 10:30 AM - 11:00 PM</a:t>
            </a:r>
            <a:endParaRPr sz="1000">
              <a:solidFill>
                <a:srgbClr val="FEFEFD"/>
              </a:solidFill>
              <a:latin typeface="Montserrat"/>
              <a:ea typeface="Montserrat"/>
              <a:cs typeface="Montserrat"/>
              <a:sym typeface="Montserrat"/>
            </a:endParaRPr>
          </a:p>
          <a:p>
            <a:pPr indent="0" lvl="0" marL="0" rtl="0" algn="ctr">
              <a:spcBef>
                <a:spcPts val="0"/>
              </a:spcBef>
              <a:spcAft>
                <a:spcPts val="0"/>
              </a:spcAft>
              <a:buNone/>
            </a:pPr>
            <a:r>
              <a:rPr lang="vi" sz="1000">
                <a:solidFill>
                  <a:srgbClr val="FEFEFD"/>
                </a:solidFill>
                <a:latin typeface="Montserrat"/>
                <a:ea typeface="Montserrat"/>
                <a:cs typeface="Montserrat"/>
                <a:sym typeface="Montserrat"/>
              </a:rPr>
              <a:t>Happy Hour: 4:00 PM - 7:00 PM</a:t>
            </a:r>
            <a:endParaRPr sz="1000">
              <a:solidFill>
                <a:srgbClr val="FEFEFD"/>
              </a:solidFill>
              <a:latin typeface="Montserrat"/>
              <a:ea typeface="Montserrat"/>
              <a:cs typeface="Montserrat"/>
              <a:sym typeface="Montserrat"/>
            </a:endParaRPr>
          </a:p>
          <a:p>
            <a:pPr indent="0" lvl="0" marL="0" rtl="0" algn="ctr">
              <a:spcBef>
                <a:spcPts val="0"/>
              </a:spcBef>
              <a:spcAft>
                <a:spcPts val="0"/>
              </a:spcAft>
              <a:buNone/>
            </a:pPr>
            <a:r>
              <a:rPr lang="vi" sz="1000">
                <a:solidFill>
                  <a:srgbClr val="FEFEFD"/>
                </a:solidFill>
                <a:latin typeface="Montserrat"/>
                <a:ea typeface="Montserrat"/>
                <a:cs typeface="Montserrat"/>
                <a:sym typeface="Montserrat"/>
              </a:rPr>
              <a:t>Hotline: (+84) 82 399 9980</a:t>
            </a:r>
            <a:endParaRPr sz="1000">
              <a:solidFill>
                <a:srgbClr val="FEFEFD"/>
              </a:solidFill>
              <a:latin typeface="Montserrat"/>
              <a:ea typeface="Montserrat"/>
              <a:cs typeface="Montserrat"/>
              <a:sym typeface="Montserrat"/>
            </a:endParaRPr>
          </a:p>
          <a:p>
            <a:pPr indent="0" lvl="0" marL="0" rtl="0" algn="ctr">
              <a:spcBef>
                <a:spcPts val="0"/>
              </a:spcBef>
              <a:spcAft>
                <a:spcPts val="0"/>
              </a:spcAft>
              <a:buNone/>
            </a:pPr>
            <a:r>
              <a:rPr lang="vi" sz="1000">
                <a:solidFill>
                  <a:srgbClr val="FEFEFD"/>
                </a:solidFill>
                <a:latin typeface="Montserrat"/>
                <a:ea typeface="Montserrat"/>
                <a:cs typeface="Montserrat"/>
                <a:sym typeface="Montserrat"/>
              </a:rPr>
              <a:t>info@bomhospitality.vn</a:t>
            </a:r>
            <a:endParaRPr sz="1000">
              <a:solidFill>
                <a:srgbClr val="FEFEFD"/>
              </a:solidFill>
              <a:latin typeface="Montserrat"/>
              <a:ea typeface="Montserrat"/>
              <a:cs typeface="Montserrat"/>
              <a:sym typeface="Montserrat"/>
            </a:endParaRPr>
          </a:p>
        </p:txBody>
      </p:sp>
      <p:pic>
        <p:nvPicPr>
          <p:cNvPr id="92" name="Google Shape;92;p17"/>
          <p:cNvPicPr preferRelativeResize="0"/>
          <p:nvPr/>
        </p:nvPicPr>
        <p:blipFill>
          <a:blip r:embed="rId3">
            <a:alphaModFix/>
          </a:blip>
          <a:stretch>
            <a:fillRect/>
          </a:stretch>
        </p:blipFill>
        <p:spPr>
          <a:xfrm>
            <a:off x="3967063" y="2343713"/>
            <a:ext cx="1209876" cy="12098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